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5"/>
  </p:notesMasterIdLst>
  <p:sldIdLst>
    <p:sldId id="356" r:id="rId2"/>
    <p:sldId id="357" r:id="rId3"/>
    <p:sldId id="358" r:id="rId4"/>
    <p:sldId id="270" r:id="rId5"/>
    <p:sldId id="271" r:id="rId6"/>
    <p:sldId id="281" r:id="rId7"/>
    <p:sldId id="283" r:id="rId8"/>
    <p:sldId id="275" r:id="rId9"/>
    <p:sldId id="284" r:id="rId10"/>
    <p:sldId id="276" r:id="rId11"/>
    <p:sldId id="277" r:id="rId12"/>
    <p:sldId id="285" r:id="rId13"/>
    <p:sldId id="294" r:id="rId14"/>
    <p:sldId id="295" r:id="rId15"/>
    <p:sldId id="286" r:id="rId16"/>
    <p:sldId id="287" r:id="rId17"/>
    <p:sldId id="288" r:id="rId18"/>
    <p:sldId id="292" r:id="rId19"/>
    <p:sldId id="293" r:id="rId20"/>
    <p:sldId id="290" r:id="rId21"/>
    <p:sldId id="291" r:id="rId22"/>
    <p:sldId id="282" r:id="rId23"/>
    <p:sldId id="279" r:id="rId24"/>
    <p:sldId id="296" r:id="rId25"/>
    <p:sldId id="297" r:id="rId26"/>
    <p:sldId id="352" r:id="rId27"/>
    <p:sldId id="351" r:id="rId28"/>
    <p:sldId id="280" r:id="rId29"/>
    <p:sldId id="298" r:id="rId30"/>
    <p:sldId id="304" r:id="rId31"/>
    <p:sldId id="299" r:id="rId32"/>
    <p:sldId id="305" r:id="rId33"/>
    <p:sldId id="300" r:id="rId34"/>
    <p:sldId id="306" r:id="rId35"/>
    <p:sldId id="302" r:id="rId36"/>
    <p:sldId id="303" r:id="rId37"/>
    <p:sldId id="307" r:id="rId38"/>
    <p:sldId id="308" r:id="rId39"/>
    <p:sldId id="309" r:id="rId40"/>
    <p:sldId id="310" r:id="rId41"/>
    <p:sldId id="311" r:id="rId42"/>
    <p:sldId id="312" r:id="rId43"/>
    <p:sldId id="313" r:id="rId44"/>
    <p:sldId id="314" r:id="rId45"/>
    <p:sldId id="315" r:id="rId46"/>
    <p:sldId id="316" r:id="rId47"/>
    <p:sldId id="317" r:id="rId48"/>
    <p:sldId id="318" r:id="rId49"/>
    <p:sldId id="319" r:id="rId50"/>
    <p:sldId id="355" r:id="rId51"/>
    <p:sldId id="350" r:id="rId52"/>
    <p:sldId id="332" r:id="rId53"/>
    <p:sldId id="334" r:id="rId5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Ben" initials="BD" lastIdx="2" clrIdx="0"/>
  <p:cmAuthor id="1" name="bd" initials="b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88" autoAdjust="0"/>
    <p:restoredTop sz="91275" autoAdjust="0"/>
  </p:normalViewPr>
  <p:slideViewPr>
    <p:cSldViewPr>
      <p:cViewPr varScale="1">
        <p:scale>
          <a:sx n="91" d="100"/>
          <a:sy n="91" d="100"/>
        </p:scale>
        <p:origin x="2190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0CCC27-1E7F-484C-8AB6-B20001086278}" type="datetimeFigureOut">
              <a:rPr lang="en-US" smtClean="0"/>
              <a:pPr/>
              <a:t>6/14/2016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EF2331-5F2A-46A5-BD12-B450D1D457E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5745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EF2331-5F2A-46A5-BD12-B450D1D457EC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2275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jpeg"/><Relationship Id="rId4" Type="http://schemas.microsoft.com/office/2007/relationships/hdphoto" Target="../media/hdphoto1.wdp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Section Header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8224"/>
          <a:stretch/>
        </p:blipFill>
        <p:spPr>
          <a:xfrm>
            <a:off x="0" y="0"/>
            <a:ext cx="9144000" cy="6293998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1603376" y="2051686"/>
            <a:ext cx="2954337" cy="1234440"/>
          </a:xfrm>
          <a:prstGeom prst="rect">
            <a:avLst/>
          </a:prstGeom>
        </p:spPr>
        <p:txBody>
          <a:bodyPr anchor="b"/>
          <a:lstStyle>
            <a:lvl1pPr algn="r">
              <a:defRPr sz="2000" b="1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3376" y="3429000"/>
            <a:ext cx="2954337" cy="1243966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 cap="all" spc="300">
                <a:solidFill>
                  <a:srgbClr val="A4001D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Picture Placeholder 16"/>
          <p:cNvSpPr>
            <a:spLocks noGrp="1"/>
          </p:cNvSpPr>
          <p:nvPr>
            <p:ph type="pic" sz="quarter" idx="13"/>
          </p:nvPr>
        </p:nvSpPr>
        <p:spPr>
          <a:xfrm>
            <a:off x="4665662" y="2046816"/>
            <a:ext cx="1951038" cy="2601384"/>
          </a:xfrm>
          <a:prstGeom prst="rect">
            <a:avLst/>
          </a:prstGeom>
          <a:blipFill rotWithShape="1">
            <a:blip r:embed="rId5" cstate="print"/>
            <a:stretch>
              <a:fillRect/>
            </a:stretch>
          </a:blipFill>
          <a:effectLst>
            <a:outerShdw blurRad="50800" dist="25400" dir="2700000" algn="tl" rotWithShape="0">
              <a:prstClr val="black">
                <a:alpha val="36000"/>
              </a:prstClr>
            </a:outerShdw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none"/>
        </p:style>
        <p:txBody>
          <a:bodyPr>
            <a:normAutofit/>
          </a:bodyPr>
          <a:lstStyle>
            <a:lvl1pPr>
              <a:buNone/>
              <a:defRPr sz="1200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57292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3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0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animBg="1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6/14/2016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6/14/2016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6/14/2016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6/14/2016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/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asr.sagepub.com/content/80/4/705.short" TargetMode="External"/><Relationship Id="rId2" Type="http://schemas.openxmlformats.org/officeDocument/2006/relationships/hyperlink" Target="http://journals.plos.org/plosone/article?id=10.1371/journal.pone.0101596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link.springer.com/article/10.1007/s10519-015-9731-9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hyperlink" Target="https://github.com/ben-domingue/HeritHelper" TargetMode="Externa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hyperlink" Target="https://github.com/ben-domingue/HeritHelper/blob/master/R/make_pgs.R" TargetMode="Externa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76600" y="1828800"/>
            <a:ext cx="4796060" cy="452596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623094"/>
            <a:ext cx="6219825" cy="66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40858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57800" y="274638"/>
            <a:ext cx="3429000" cy="1143000"/>
          </a:xfrm>
        </p:spPr>
        <p:txBody>
          <a:bodyPr/>
          <a:lstStyle/>
          <a:p>
            <a:r>
              <a:rPr lang="en-US" dirty="0" smtClean="0"/>
              <a:t>The first </a:t>
            </a:r>
            <a:r>
              <a:rPr lang="en-US" dirty="0" err="1" smtClean="0"/>
              <a:t>gwas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733800" y="2724398"/>
            <a:ext cx="5432076" cy="413360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04800" y="457200"/>
            <a:ext cx="4802337" cy="2133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04800" y="4114800"/>
            <a:ext cx="3217606" cy="111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94476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Height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133600"/>
            <a:ext cx="7315200" cy="3997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46156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2743200" cy="1858962"/>
          </a:xfrm>
        </p:spPr>
        <p:txBody>
          <a:bodyPr>
            <a:normAutofit/>
          </a:bodyPr>
          <a:lstStyle/>
          <a:p>
            <a:r>
              <a:rPr lang="en-US" dirty="0" smtClean="0"/>
              <a:t>BMI (Locke et al 2015)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124200" y="76200"/>
            <a:ext cx="59294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52074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2057400" cy="1477962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819400" y="381000"/>
            <a:ext cx="6467874" cy="6400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2399" y="3657600"/>
            <a:ext cx="3093799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612061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/>
          <a:srcRect t="2932" b="2932"/>
          <a:stretch>
            <a:fillRect/>
          </a:stretch>
        </p:blipFill>
        <p:spPr/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228600"/>
            <a:ext cx="9144000" cy="1117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06132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04800" y="1905000"/>
            <a:ext cx="6807970" cy="4419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48200" y="2362200"/>
            <a:ext cx="4419600" cy="2391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948844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Smoking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533400"/>
            <a:ext cx="9144000" cy="609018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962400" y="228600"/>
            <a:ext cx="984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Smoking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8831196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57200" y="685800"/>
            <a:ext cx="8293100" cy="33147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16022" y="4800600"/>
            <a:ext cx="7607300" cy="191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26635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Alzheimer’s</a:t>
            </a:r>
            <a:endParaRPr 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19200" y="1904999"/>
            <a:ext cx="6781800" cy="41734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4800600" y="6096000"/>
            <a:ext cx="297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Lambert et al. 2013</a:t>
            </a:r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62200" y="1600200"/>
            <a:ext cx="2381250" cy="1790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4800600" y="1600200"/>
            <a:ext cx="2133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Baseline risk:</a:t>
            </a:r>
          </a:p>
          <a:p>
            <a:r>
              <a:rPr lang="en-US" dirty="0" smtClean="0"/>
              <a:t>9% M, 17% F</a:t>
            </a:r>
          </a:p>
          <a:p>
            <a:r>
              <a:rPr lang="en-US" dirty="0" smtClean="0"/>
              <a:t>Source: </a:t>
            </a:r>
          </a:p>
          <a:p>
            <a:r>
              <a:rPr lang="en-US" dirty="0" smtClean="0"/>
              <a:t>Genomes Unzipped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H="1" flipV="1">
            <a:off x="4953000" y="2971800"/>
            <a:ext cx="2209800" cy="533400"/>
          </a:xfrm>
          <a:prstGeom prst="straightConnector1">
            <a:avLst/>
          </a:prstGeom>
          <a:ln w="2222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313455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192020" y="1447800"/>
            <a:ext cx="6482748" cy="5410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152400"/>
            <a:ext cx="5744306" cy="1523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976889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Admixture results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0" y="1422893"/>
            <a:ext cx="5195887" cy="506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92072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905000" y="1749754"/>
            <a:ext cx="7239000" cy="452562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152400"/>
            <a:ext cx="9144000" cy="1417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304631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228600"/>
            <a:ext cx="5610225" cy="2428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90600" y="3200400"/>
            <a:ext cx="7595538" cy="21915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00025" y="2971800"/>
            <a:ext cx="8943975" cy="3533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295400" y="228600"/>
            <a:ext cx="4495800" cy="2602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6553200" y="838200"/>
            <a:ext cx="1676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rgbClr val="FF0000"/>
                </a:solidFill>
              </a:rPr>
              <a:t>NEW!</a:t>
            </a:r>
            <a:endParaRPr lang="en-US" sz="4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027290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you shouldn’t do a </a:t>
            </a:r>
            <a:r>
              <a:rPr lang="en-US" dirty="0" err="1" smtClean="0"/>
              <a:t>gwas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81000" y="1600200"/>
            <a:ext cx="6096000" cy="3835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218938" y="5219700"/>
            <a:ext cx="2925062" cy="163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365216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GWAS on non-European samples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04800" y="1905000"/>
            <a:ext cx="4455557" cy="2514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6200" y="5334000"/>
            <a:ext cx="3796393" cy="1143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853605" y="1676400"/>
            <a:ext cx="4282426" cy="4375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033284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228601"/>
            <a:ext cx="5623560" cy="1524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352800" y="1828800"/>
            <a:ext cx="4635500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939734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81000" y="2438400"/>
            <a:ext cx="8686800" cy="386552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495800" y="76200"/>
            <a:ext cx="4648200" cy="257379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2400" y="457200"/>
            <a:ext cx="4235501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772176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 genetic architecture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62000" y="1447800"/>
            <a:ext cx="7268149" cy="5117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346078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95" y="685800"/>
            <a:ext cx="6976289" cy="6096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0" y="152400"/>
            <a:ext cx="2286000" cy="109699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33400" y="152400"/>
            <a:ext cx="487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Overlapping genetic architectures</a:t>
            </a:r>
            <a:endParaRPr lang="en-US" dirty="0"/>
          </a:p>
        </p:txBody>
      </p:sp>
    </p:spTree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What are we going to do with GWAS data?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Going to demonstrate a potential line of research related to educational attainment.</a:t>
            </a:r>
          </a:p>
          <a:p>
            <a:r>
              <a:rPr lang="en-US" dirty="0" smtClean="0"/>
              <a:t>Other stories could be told about </a:t>
            </a:r>
            <a:r>
              <a:rPr lang="en-US" dirty="0" err="1" smtClean="0"/>
              <a:t>bmi</a:t>
            </a:r>
            <a:r>
              <a:rPr lang="en-US" dirty="0" smtClean="0"/>
              <a:t>/smoking</a:t>
            </a:r>
          </a:p>
          <a:p>
            <a:pPr lvl="1"/>
            <a:r>
              <a:rPr lang="en-US" dirty="0" smtClean="0"/>
              <a:t>BMI: </a:t>
            </a:r>
          </a:p>
          <a:p>
            <a:pPr lvl="2"/>
            <a:r>
              <a:rPr lang="en-US" dirty="0" smtClean="0"/>
              <a:t>Within-family: </a:t>
            </a:r>
            <a:r>
              <a:rPr lang="en-US" dirty="0" smtClean="0">
                <a:hlinkClick r:id="rId2"/>
              </a:rPr>
              <a:t>http://journals.plos.org/plosone/article?id=10.1371/journal.pone.0101596</a:t>
            </a:r>
            <a:endParaRPr lang="en-US" dirty="0" smtClean="0"/>
          </a:p>
          <a:p>
            <a:pPr lvl="2"/>
            <a:r>
              <a:rPr lang="en-US" dirty="0" smtClean="0"/>
              <a:t>Cohorts: </a:t>
            </a:r>
            <a:r>
              <a:rPr lang="en-US" dirty="0" smtClean="0">
                <a:hlinkClick r:id="rId3"/>
              </a:rPr>
              <a:t>http://asr.sagepub.com/content/80/4/705.short</a:t>
            </a:r>
            <a:endParaRPr lang="en-US" dirty="0" smtClean="0"/>
          </a:p>
          <a:p>
            <a:pPr lvl="2"/>
            <a:r>
              <a:rPr lang="en-US" dirty="0" smtClean="0"/>
              <a:t>Development: http://archpedi.jamanetwork.com/article.aspx?articleid=1171937&amp;goback=.gde_4173543_member_121667167</a:t>
            </a:r>
          </a:p>
          <a:p>
            <a:pPr lvl="2"/>
            <a:r>
              <a:rPr lang="en-US" dirty="0" smtClean="0"/>
              <a:t>Behavioral moderators:</a:t>
            </a:r>
          </a:p>
          <a:p>
            <a:pPr lvl="3"/>
            <a:r>
              <a:rPr lang="en-US" dirty="0" smtClean="0"/>
              <a:t>Sugary drinks http://www.nejm.org/doi/full/10.1056/nejmoa1203039</a:t>
            </a:r>
          </a:p>
          <a:p>
            <a:pPr lvl="3"/>
            <a:r>
              <a:rPr lang="en-US" dirty="0" smtClean="0"/>
              <a:t>Fried foods http://www.bmj.com/content/348/bmj.g1610</a:t>
            </a:r>
          </a:p>
          <a:p>
            <a:pPr lvl="3"/>
            <a:r>
              <a:rPr lang="en-US" dirty="0" smtClean="0"/>
              <a:t>Exercise http://journals.plos.org/plosmedicine/article?id=10.1371/journal.pmed.1000332</a:t>
            </a:r>
          </a:p>
          <a:p>
            <a:pPr lvl="3"/>
            <a:endParaRPr lang="en-US" dirty="0" smtClean="0"/>
          </a:p>
          <a:p>
            <a:pPr lvl="1"/>
            <a:r>
              <a:rPr lang="en-US" dirty="0" smtClean="0"/>
              <a:t>Smoking:</a:t>
            </a:r>
          </a:p>
          <a:p>
            <a:pPr lvl="2"/>
            <a:r>
              <a:rPr lang="en-US" dirty="0" smtClean="0"/>
              <a:t>Cohorts: </a:t>
            </a:r>
            <a:r>
              <a:rPr lang="en-US" dirty="0" smtClean="0">
                <a:hlinkClick r:id="rId4"/>
              </a:rPr>
              <a:t>http://link.springer.com/article/10.1007/s10519-015-9731-9</a:t>
            </a:r>
            <a:endParaRPr lang="en-US" dirty="0" smtClean="0"/>
          </a:p>
          <a:p>
            <a:pPr lvl="2"/>
            <a:r>
              <a:rPr lang="en-US" dirty="0" smtClean="0"/>
              <a:t>Development: http://archpsyc.jamanetwork.com/article.aspx?articleid=1672838&amp;resultclick=3</a:t>
            </a:r>
          </a:p>
          <a:p>
            <a:pPr lvl="2"/>
            <a:r>
              <a:rPr lang="en-US" dirty="0" smtClean="0"/>
              <a:t>Environmental moderators: http://www.nature.com/tp/journal/v3/n8/abs/tp201363a.html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2519970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0"/>
            <a:ext cx="403860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Polygenic Scores (PGS)</a:t>
            </a:r>
          </a:p>
          <a:p>
            <a:pPr>
              <a:buFont typeface="Arial" pitchFamily="34" charset="0"/>
              <a:buChar char="•"/>
            </a:pPr>
            <a:r>
              <a:rPr lang="en-US" sz="2400" dirty="0" smtClean="0"/>
              <a:t>Like a credit score</a:t>
            </a:r>
          </a:p>
          <a:p>
            <a:pPr>
              <a:buFont typeface="Arial" pitchFamily="34" charset="0"/>
              <a:buChar char="•"/>
            </a:pPr>
            <a:endParaRPr lang="en-US" sz="2400" dirty="0" smtClean="0"/>
          </a:p>
          <a:p>
            <a:pPr>
              <a:buFont typeface="Arial" pitchFamily="34" charset="0"/>
              <a:buChar char="•"/>
            </a:pPr>
            <a:endParaRPr lang="en-US" sz="2400" dirty="0" smtClean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768" y="1438656"/>
            <a:ext cx="4521339" cy="13045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46883" y="3429000"/>
            <a:ext cx="4125107" cy="19812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243904" y="2819245"/>
            <a:ext cx="1295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+</a:t>
            </a:r>
            <a:endParaRPr lang="en-US" sz="3600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648200" y="3276600"/>
            <a:ext cx="4038600" cy="2849563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They are predictors of the type we are accustomed to.</a:t>
            </a:r>
          </a:p>
          <a:p>
            <a:r>
              <a:rPr lang="en-US" dirty="0" smtClean="0"/>
              <a:t>Prediction &gt;&gt; Description</a:t>
            </a:r>
          </a:p>
          <a:p>
            <a:r>
              <a:rPr lang="en-US" dirty="0" smtClean="0"/>
              <a:t>Going to turn to issues related to PGS for EA</a:t>
            </a:r>
          </a:p>
          <a:p>
            <a:pPr lvl="1"/>
            <a:r>
              <a:rPr lang="en-US" dirty="0" smtClean="0"/>
              <a:t>Question 1: how robust is their prediction?</a:t>
            </a:r>
          </a:p>
          <a:p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800600" y="533400"/>
            <a:ext cx="2867025" cy="2381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329363" y="0"/>
            <a:ext cx="2814637" cy="10464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5057417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96496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Predict out of sample</a:t>
            </a:r>
            <a:endParaRPr lang="en-US" dirty="0"/>
          </a:p>
        </p:txBody>
      </p:sp>
      <p:pic>
        <p:nvPicPr>
          <p:cNvPr id="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00200"/>
            <a:ext cx="4600575" cy="4248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791200" y="1828800"/>
            <a:ext cx="3048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Important point given the failures of candidate gene studies!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637394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Predicts net of mom’s education</a:t>
            </a:r>
            <a:endParaRPr lang="en-US" dirty="0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" y="1828800"/>
            <a:ext cx="4267200" cy="2771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143000"/>
            <a:ext cx="6162675" cy="42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752600" y="4724400"/>
            <a:ext cx="7058025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24450" y="304800"/>
            <a:ext cx="4145604" cy="1828800"/>
          </a:xfrm>
        </p:spPr>
        <p:txBody>
          <a:bodyPr>
            <a:normAutofit/>
          </a:bodyPr>
          <a:lstStyle/>
          <a:p>
            <a:r>
              <a:rPr lang="en-US" dirty="0" smtClean="0"/>
              <a:t>Predicts within families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3401033"/>
            <a:ext cx="4629150" cy="3394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410183"/>
            <a:ext cx="4972050" cy="2990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1720815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505200" y="1143000"/>
            <a:ext cx="5562601" cy="228919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3276600"/>
            <a:ext cx="9144000" cy="353568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52400" y="152400"/>
            <a:ext cx="3124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Predicts within families.</a:t>
            </a:r>
            <a:endParaRPr lang="en-US" sz="3600" dirty="0"/>
          </a:p>
        </p:txBody>
      </p:sp>
      <p:sp>
        <p:nvSpPr>
          <p:cNvPr id="7" name="Rectangle 6"/>
          <p:cNvSpPr/>
          <p:nvPr/>
        </p:nvSpPr>
        <p:spPr>
          <a:xfrm>
            <a:off x="1295400" y="4495800"/>
            <a:ext cx="609600" cy="304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295400" y="5562600"/>
            <a:ext cx="609600" cy="304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38238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048000"/>
            <a:ext cx="2971800" cy="307816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Predicts academic performance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609600"/>
            <a:ext cx="7067550" cy="2114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2057400"/>
            <a:ext cx="3419475" cy="4181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8350184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045817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 smtClean="0"/>
              <a:t>One obvious pathway from genetics to educational attainment is cognition.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447800"/>
            <a:ext cx="6524625" cy="479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5766422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But there are other candidates.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3657600"/>
            <a:ext cx="4953000" cy="2400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447800"/>
            <a:ext cx="6886575" cy="1819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8656927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Now let’s talk about construction.</a:t>
            </a:r>
            <a:endParaRPr lang="en-US" dirty="0"/>
          </a:p>
        </p:txBody>
      </p:sp>
    </p:spTree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PGS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Top hits: only SNPs that reach some (stringent) level of statistical significance (1e-8)</a:t>
            </a:r>
          </a:p>
          <a:p>
            <a:r>
              <a:rPr lang="en-US" dirty="0" smtClean="0"/>
              <a:t>Genome-wide: all SNPs or all below some nominal level of significance (0.5)</a:t>
            </a:r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Hopefully you have some interesting ideas for how to use a PGS (or at the very least have been inspired to think about how one might use them). </a:t>
            </a:r>
          </a:p>
          <a:p>
            <a:r>
              <a:rPr lang="en-US" dirty="0" smtClean="0"/>
              <a:t>But where do they come from?</a:t>
            </a:r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051686"/>
            <a:ext cx="4953000" cy="2063114"/>
          </a:xfrm>
        </p:spPr>
        <p:txBody>
          <a:bodyPr>
            <a:noAutofit/>
          </a:bodyPr>
          <a:lstStyle/>
          <a:p>
            <a:r>
              <a:rPr lang="en-US" sz="2400" dirty="0" smtClean="0"/>
              <a:t>GWAS &amp; Polygenic Scores</a:t>
            </a:r>
            <a:br>
              <a:rPr lang="en-US" sz="2400" dirty="0" smtClean="0"/>
            </a:b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b="0" dirty="0" smtClean="0"/>
              <a:t>2016 Summer Workshop</a:t>
            </a:r>
            <a:br>
              <a:rPr lang="en-US" sz="2400" b="0" dirty="0" smtClean="0"/>
            </a:br>
            <a:r>
              <a:rPr lang="en-US" sz="2400" b="0" dirty="0" smtClean="0"/>
              <a:t>CEDUA</a:t>
            </a:r>
            <a:br>
              <a:rPr lang="en-US" sz="2400" b="0" dirty="0" smtClean="0"/>
            </a:br>
            <a:r>
              <a:rPr lang="es-ES" sz="2400" b="0" dirty="0" smtClean="0"/>
              <a:t>El </a:t>
            </a:r>
            <a:r>
              <a:rPr lang="es-ES" sz="2400" b="0" dirty="0"/>
              <a:t>Colegio de </a:t>
            </a:r>
            <a:r>
              <a:rPr lang="es-ES" sz="2400" b="0" dirty="0" err="1"/>
              <a:t>Mexico</a:t>
            </a:r>
            <a:r>
              <a:rPr lang="es-ES" sz="2400" b="0" dirty="0"/>
              <a:t>, A. C.</a:t>
            </a:r>
            <a:endParaRPr lang="en-US" sz="2400" b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>
          <a:xfrm>
            <a:off x="1600200" y="4191000"/>
            <a:ext cx="4187824" cy="634366"/>
          </a:xfrm>
        </p:spPr>
        <p:txBody>
          <a:bodyPr>
            <a:normAutofit/>
          </a:bodyPr>
          <a:lstStyle/>
          <a:p>
            <a:r>
              <a:rPr lang="en-US" sz="1600" dirty="0" smtClean="0"/>
              <a:t>Ben </a:t>
            </a:r>
            <a:r>
              <a:rPr lang="en-US" sz="1600" dirty="0" err="1" smtClean="0"/>
              <a:t>Domingue</a:t>
            </a:r>
            <a:endParaRPr lang="en-US" sz="1600" dirty="0"/>
          </a:p>
        </p:txBody>
      </p:sp>
      <p:pic>
        <p:nvPicPr>
          <p:cNvPr id="5" name="Picture Placeholder 4" descr="DividerSlidePhoto.jpg"/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/>
          <a:srcRect t="202" b="202"/>
          <a:stretch>
            <a:fillRect/>
          </a:stretch>
        </p:blipFill>
        <p:spPr>
          <a:xfrm>
            <a:off x="5943600" y="1981200"/>
            <a:ext cx="1951038" cy="2601384"/>
          </a:xfrm>
        </p:spPr>
      </p:pic>
    </p:spTree>
    <p:extLst>
      <p:ext uri="{BB962C8B-B14F-4D97-AF65-F5344CB8AC3E}">
        <p14:creationId xmlns:p14="http://schemas.microsoft.com/office/powerpoint/2010/main" val="420388357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Constructed by “others”</a:t>
            </a:r>
            <a:endParaRPr 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752600"/>
            <a:ext cx="8229600" cy="17446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990600" y="3886200"/>
            <a:ext cx="7162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But you are limited to what they have available (can’t use new or updated results). </a:t>
            </a:r>
            <a:endParaRPr lang="en-US" sz="28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about making your own?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Hopefully you’ll leave today equipped to do so!</a:t>
            </a:r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Some things to be mindful of before we get started.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Additivity</a:t>
            </a:r>
            <a:endParaRPr lang="en-US" dirty="0" smtClean="0"/>
          </a:p>
          <a:p>
            <a:r>
              <a:rPr lang="en-US" dirty="0" smtClean="0"/>
              <a:t>Strand Ambiguity</a:t>
            </a:r>
          </a:p>
          <a:p>
            <a:r>
              <a:rPr lang="en-US" dirty="0" smtClean="0"/>
              <a:t>Weights</a:t>
            </a:r>
          </a:p>
          <a:p>
            <a:r>
              <a:rPr lang="en-US" dirty="0" smtClean="0"/>
              <a:t>LD considerations</a:t>
            </a:r>
          </a:p>
          <a:p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Additive Model of Genetic effects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905000"/>
          </a:xfrm>
        </p:spPr>
        <p:txBody>
          <a:bodyPr/>
          <a:lstStyle/>
          <a:p>
            <a:r>
              <a:rPr lang="en-US" dirty="0" smtClean="0"/>
              <a:t>In general, GWAS attempt to identify additive (as opposed to dominant or recessive) genetic effects. 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14400" y="4343400"/>
            <a:ext cx="7381875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02272078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Ambiguous strands</a:t>
            </a:r>
            <a:endParaRPr lang="en-US" dirty="0"/>
          </a:p>
        </p:txBody>
      </p:sp>
      <p:pic>
        <p:nvPicPr>
          <p:cNvPr id="4" name="Picture 3" descr="snp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590800" y="2133600"/>
            <a:ext cx="3886201" cy="2982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7001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GWAS Results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43000"/>
            <a:ext cx="9096465" cy="3276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85800" y="4495800"/>
            <a:ext cx="8001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Empirical Data</a:t>
            </a:r>
          </a:p>
          <a:p>
            <a:r>
              <a:rPr lang="en-US" sz="2800" dirty="0" smtClean="0"/>
              <a:t>1  rs3934834   0  1005806  A  G</a:t>
            </a:r>
          </a:p>
          <a:p>
            <a:endParaRPr lang="en-US" sz="2400" dirty="0"/>
          </a:p>
        </p:txBody>
      </p:sp>
      <p:cxnSp>
        <p:nvCxnSpPr>
          <p:cNvPr id="7" name="Straight Arrow Connector 6"/>
          <p:cNvCxnSpPr/>
          <p:nvPr/>
        </p:nvCxnSpPr>
        <p:spPr>
          <a:xfrm flipH="1" flipV="1">
            <a:off x="914400" y="2057400"/>
            <a:ext cx="1066800" cy="2895600"/>
          </a:xfrm>
          <a:prstGeom prst="straightConnector1">
            <a:avLst/>
          </a:prstGeom>
          <a:ln w="222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Strand issues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Paired bases: A-T, C-G</a:t>
            </a:r>
          </a:p>
          <a:p>
            <a:r>
              <a:rPr lang="en-US" dirty="0" smtClean="0"/>
              <a:t>Fwd strand A/C implies reverse strand T/G</a:t>
            </a:r>
          </a:p>
          <a:p>
            <a:r>
              <a:rPr lang="en-US" dirty="0" smtClean="0"/>
              <a:t>Suppose GWAS identifies A as risk allele. [note: they may not give you other allele.]</a:t>
            </a:r>
          </a:p>
          <a:p>
            <a:r>
              <a:rPr lang="en-US" dirty="0" smtClean="0"/>
              <a:t>Your data:</a:t>
            </a:r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52600" y="4572000"/>
            <a:ext cx="5283200" cy="17907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429000" y="5181600"/>
            <a:ext cx="3505200" cy="1143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733800" y="5334000"/>
            <a:ext cx="2895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What base in your data will be equated to the A in GWAS results?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976925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Strand issues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 “top hits” scores, you can try to determine what is going on via comparison of allele frequencies to some kind of reference. </a:t>
            </a:r>
          </a:p>
          <a:p>
            <a:pPr lvl="1"/>
            <a:r>
              <a:rPr lang="en-US" dirty="0" smtClean="0"/>
              <a:t>Authoritative info hard to come by (and needs to be population specific).</a:t>
            </a:r>
          </a:p>
          <a:p>
            <a:pPr lvl="1"/>
            <a:r>
              <a:rPr lang="en-US" dirty="0" smtClean="0"/>
              <a:t>Not going to work if allele frequencies aren’t easily distinguished.</a:t>
            </a:r>
          </a:p>
          <a:p>
            <a:r>
              <a:rPr lang="en-US" dirty="0" smtClean="0"/>
              <a:t>Very nasty issue, but I have some workarounds.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Weights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Each SNP will be weighted by the magnitude of its effect.</a:t>
            </a:r>
          </a:p>
          <a:p>
            <a:pPr lvl="1"/>
            <a:r>
              <a:rPr lang="en-US" dirty="0" smtClean="0"/>
              <a:t>For continuous traits, the estimated coefficient.</a:t>
            </a:r>
          </a:p>
          <a:p>
            <a:pPr lvl="1"/>
            <a:r>
              <a:rPr lang="en-US" dirty="0" smtClean="0"/>
              <a:t>For dichotomous traits, log of the OR.</a:t>
            </a:r>
          </a:p>
          <a:p>
            <a:r>
              <a:rPr lang="en-US" dirty="0" smtClean="0"/>
              <a:t>If you’re doing a top-hits score, then may not need to weight.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517931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LD considerations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12420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Too many variants in linkage with a certain causal variant could lead to overemphasis of that region in the PGS</a:t>
            </a:r>
          </a:p>
          <a:p>
            <a:r>
              <a:rPr lang="en-US" dirty="0" smtClean="0"/>
              <a:t>Instead of LD pruning, LD </a:t>
            </a:r>
            <a:r>
              <a:rPr lang="en-US" b="1" dirty="0" smtClean="0"/>
              <a:t>clumping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Select variants in LD blocks that are most highly associated with outcome.</a:t>
            </a:r>
          </a:p>
          <a:p>
            <a:r>
              <a:rPr lang="en-US" dirty="0" err="1" smtClean="0"/>
              <a:t>LDpred</a:t>
            </a:r>
            <a:r>
              <a:rPr lang="en-US" dirty="0" smtClean="0"/>
              <a:t>:</a:t>
            </a:r>
          </a:p>
          <a:p>
            <a:pPr lvl="1"/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0" y="4648200"/>
            <a:ext cx="6248400" cy="1636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76475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Goals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56877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Research #3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Before we look specifically at how to make scores, let’s take a new look at research projects.</a:t>
            </a:r>
          </a:p>
          <a:p>
            <a:pPr lvl="1"/>
            <a:r>
              <a:rPr lang="en-US" dirty="0" smtClean="0"/>
              <a:t>Data access is likely to be an issue. Outline the steps one may need to go through to get access to the data </a:t>
            </a:r>
            <a:r>
              <a:rPr lang="en-US" smtClean="0"/>
              <a:t>of interest.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5184917"/>
      </p:ext>
    </p:extLst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make some scores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are going to make scores using some of my homemade software:</a:t>
            </a:r>
          </a:p>
          <a:p>
            <a:pPr lvl="1"/>
            <a:r>
              <a:rPr lang="en-US" dirty="0">
                <a:hlinkClick r:id="rId2"/>
              </a:rPr>
              <a:t>https://github.com/ben-domingue/</a:t>
            </a:r>
            <a:r>
              <a:rPr lang="en-US" dirty="0" smtClean="0">
                <a:hlinkClick r:id="rId2"/>
              </a:rPr>
              <a:t>HeritHelper</a:t>
            </a:r>
            <a:endParaRPr lang="en-US" dirty="0" smtClean="0"/>
          </a:p>
          <a:p>
            <a:r>
              <a:rPr lang="en-US" dirty="0" smtClean="0"/>
              <a:t>Other options exist: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2200" y="3810000"/>
            <a:ext cx="3332473" cy="219710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make_pgs</a:t>
            </a:r>
            <a:r>
              <a:rPr lang="en-US" dirty="0" smtClean="0"/>
              <a:t>()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077200" cy="20574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Homebrewed function to create a pgs.</a:t>
            </a:r>
          </a:p>
          <a:p>
            <a:r>
              <a:rPr lang="en-US" dirty="0" smtClean="0"/>
              <a:t>Available at </a:t>
            </a:r>
            <a:r>
              <a:rPr lang="en-US" dirty="0" smtClean="0">
                <a:hlinkClick r:id="rId2"/>
              </a:rPr>
              <a:t>https://github.com/ben-domingue/HeritHelper/blob/master/R/make_pgs.R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90600" y="3657600"/>
            <a:ext cx="7162800" cy="29725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4 Step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Remove </a:t>
            </a:r>
            <a:r>
              <a:rPr lang="en-US" dirty="0" err="1" smtClean="0"/>
              <a:t>ambig</a:t>
            </a:r>
            <a:r>
              <a:rPr lang="en-US" dirty="0" smtClean="0"/>
              <a:t> SNPs from the GWAS file.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Clumping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Remove </a:t>
            </a:r>
            <a:r>
              <a:rPr lang="en-US" dirty="0" err="1" smtClean="0"/>
              <a:t>ambig</a:t>
            </a:r>
            <a:r>
              <a:rPr lang="en-US" dirty="0" smtClean="0"/>
              <a:t> SNPs and those removed in step 2 from plink files.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Generate polygenic score</a:t>
            </a:r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514350" indent="-514350">
              <a:buNone/>
            </a:pPr>
            <a:r>
              <a:rPr lang="en-US" dirty="0" smtClean="0"/>
              <a:t>Step 3 is really messy. </a:t>
            </a:r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How do we link phenotypic variation to genetic variation?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0668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First idea: candidate genes</a:t>
            </a:r>
          </a:p>
          <a:p>
            <a:pPr lvl="1"/>
            <a:r>
              <a:rPr lang="en-US" dirty="0" smtClean="0"/>
              <a:t>A priori biological reason to suspect relevance.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1" y="2743201"/>
            <a:ext cx="4066162" cy="152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1" y="4572000"/>
            <a:ext cx="5410200" cy="155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4763" y="2700337"/>
            <a:ext cx="4746368" cy="20681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4744120"/>
            <a:ext cx="3158491" cy="20878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4861022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304800"/>
            <a:ext cx="47244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GWAS: basically data mining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3505200" cy="4906963"/>
          </a:xfrm>
        </p:spPr>
        <p:txBody>
          <a:bodyPr>
            <a:normAutofit fontScale="92500" lnSpcReduction="20000"/>
          </a:bodyPr>
          <a:lstStyle/>
          <a:p>
            <a:endParaRPr lang="en-US" dirty="0" smtClean="0"/>
          </a:p>
          <a:p>
            <a:r>
              <a:rPr lang="en-US" dirty="0" smtClean="0"/>
              <a:t>First, assemble LOTS of data.</a:t>
            </a:r>
          </a:p>
          <a:p>
            <a:r>
              <a:rPr lang="en-US" dirty="0" smtClean="0"/>
              <a:t>Regress outcome on SNP + controls</a:t>
            </a:r>
          </a:p>
          <a:p>
            <a:r>
              <a:rPr lang="en-US" dirty="0" smtClean="0"/>
              <a:t>Do this for every SNP</a:t>
            </a:r>
          </a:p>
          <a:p>
            <a:r>
              <a:rPr lang="en-US" dirty="0" smtClean="0"/>
              <a:t>Look for SNPs that are sig after corrections for multiple testing (p&lt;1e-8)</a:t>
            </a:r>
            <a:endParaRPr lang="en-US" dirty="0"/>
          </a:p>
        </p:txBody>
      </p:sp>
      <p:pic>
        <p:nvPicPr>
          <p:cNvPr id="4" name="Picture 3" descr="gr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953000" y="457200"/>
            <a:ext cx="3621721" cy="6400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400800" y="0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Visscher</a:t>
            </a:r>
            <a:r>
              <a:rPr lang="en-US" dirty="0" smtClean="0"/>
              <a:t> et al., 2012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771138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Theory of GWAS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62938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2" y="4565"/>
            <a:ext cx="9134875" cy="6848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30201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5285</TotalTime>
  <Words>796</Words>
  <Application>Microsoft Office PowerPoint</Application>
  <PresentationFormat>On-screen Show (4:3)</PresentationFormat>
  <Paragraphs>123</Paragraphs>
  <Slides>53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6" baseType="lpstr">
      <vt:lpstr>Arial</vt:lpstr>
      <vt:lpstr>Calibri</vt:lpstr>
      <vt:lpstr>Office Theme</vt:lpstr>
      <vt:lpstr>PowerPoint Presentation</vt:lpstr>
      <vt:lpstr>Admixture results</vt:lpstr>
      <vt:lpstr>PowerPoint Presentation</vt:lpstr>
      <vt:lpstr>GWAS &amp; Polygenic Scores  2016 Summer Workshop CEDUA El Colegio de Mexico, A. C.</vt:lpstr>
      <vt:lpstr>Goals</vt:lpstr>
      <vt:lpstr>How do we link phenotypic variation to genetic variation?</vt:lpstr>
      <vt:lpstr>GWAS: basically data mining</vt:lpstr>
      <vt:lpstr>Theory of GWAS</vt:lpstr>
      <vt:lpstr>PowerPoint Presentation</vt:lpstr>
      <vt:lpstr>The first gwas</vt:lpstr>
      <vt:lpstr>Height</vt:lpstr>
      <vt:lpstr>BMI (Locke et al 2015)</vt:lpstr>
      <vt:lpstr>PowerPoint Presentation</vt:lpstr>
      <vt:lpstr>PowerPoint Presentation</vt:lpstr>
      <vt:lpstr>PowerPoint Presentation</vt:lpstr>
      <vt:lpstr>Smoking</vt:lpstr>
      <vt:lpstr>PowerPoint Presentation</vt:lpstr>
      <vt:lpstr>Alzheimer’s</vt:lpstr>
      <vt:lpstr>PowerPoint Presentation</vt:lpstr>
      <vt:lpstr>PowerPoint Presentation</vt:lpstr>
      <vt:lpstr>PowerPoint Presentation</vt:lpstr>
      <vt:lpstr>Why you shouldn’t do a gwas</vt:lpstr>
      <vt:lpstr>GWAS on non-European samples</vt:lpstr>
      <vt:lpstr>PowerPoint Presentation</vt:lpstr>
      <vt:lpstr>PowerPoint Presentation</vt:lpstr>
      <vt:lpstr>On genetic architecture</vt:lpstr>
      <vt:lpstr>PowerPoint Presentation</vt:lpstr>
      <vt:lpstr>What are we going to do with GWAS data?</vt:lpstr>
      <vt:lpstr>PowerPoint Presentation</vt:lpstr>
      <vt:lpstr>Predict out of sample</vt:lpstr>
      <vt:lpstr>Predicts net of mom’s education</vt:lpstr>
      <vt:lpstr>Predicts within families</vt:lpstr>
      <vt:lpstr>PowerPoint Presentation</vt:lpstr>
      <vt:lpstr>PowerPoint Presentation</vt:lpstr>
      <vt:lpstr>One obvious pathway from genetics to educational attainment is cognition.</vt:lpstr>
      <vt:lpstr>But there are other candidates.</vt:lpstr>
      <vt:lpstr>PowerPoint Presentation</vt:lpstr>
      <vt:lpstr>PGS types</vt:lpstr>
      <vt:lpstr>PowerPoint Presentation</vt:lpstr>
      <vt:lpstr>Constructed by “others”</vt:lpstr>
      <vt:lpstr>What about making your own?</vt:lpstr>
      <vt:lpstr>Some things to be mindful of before we get started.</vt:lpstr>
      <vt:lpstr>Additive Model of Genetic effects</vt:lpstr>
      <vt:lpstr>Ambiguous strands</vt:lpstr>
      <vt:lpstr>GWAS Results</vt:lpstr>
      <vt:lpstr>Strand issues</vt:lpstr>
      <vt:lpstr>Strand issues</vt:lpstr>
      <vt:lpstr>Weights</vt:lpstr>
      <vt:lpstr>LD considerations</vt:lpstr>
      <vt:lpstr>Research #3</vt:lpstr>
      <vt:lpstr>Let’s make some scores</vt:lpstr>
      <vt:lpstr>make_pgs()</vt:lpstr>
      <vt:lpstr>4 Step process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Genetics and Educational Attainment: What we know and what we would like to know</dc:title>
  <dc:creator/>
  <cp:lastModifiedBy>ben</cp:lastModifiedBy>
  <cp:revision>292</cp:revision>
  <dcterms:created xsi:type="dcterms:W3CDTF">2006-08-16T00:00:00Z</dcterms:created>
  <dcterms:modified xsi:type="dcterms:W3CDTF">2016-06-14T22:48:05Z</dcterms:modified>
</cp:coreProperties>
</file>